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7674"/>
    <a:srgbClr val="336600"/>
    <a:srgbClr val="008000"/>
    <a:srgbClr val="FF0000"/>
    <a:srgbClr val="CC0066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4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accent2">
                <a:alpha val="57000"/>
                <a:lumMod val="83000"/>
                <a:lumOff val="17000"/>
              </a:schemeClr>
            </a:gs>
            <a:gs pos="89000">
              <a:srgbClr val="336600">
                <a:lumMod val="52000"/>
                <a:lumOff val="48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Загадки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336600"/>
                </a:solidFill>
              </a:rPr>
              <a:t>Дикие </a:t>
            </a:r>
            <a:r>
              <a:rPr lang="ru-RU" sz="2800" b="1" dirty="0" smtClean="0">
                <a:solidFill>
                  <a:srgbClr val="336600"/>
                </a:solidFill>
              </a:rPr>
              <a:t>животные нашего края</a:t>
            </a:r>
            <a:r>
              <a:rPr lang="ru-RU" sz="2800" b="1" dirty="0">
                <a:solidFill>
                  <a:srgbClr val="336600"/>
                </a:solidFill>
              </a:rPr>
              <a:t/>
            </a:r>
            <a:br>
              <a:rPr lang="ru-RU" sz="2800" b="1" dirty="0">
                <a:solidFill>
                  <a:srgbClr val="336600"/>
                </a:solidFill>
              </a:rPr>
            </a:br>
            <a:r>
              <a:rPr lang="ru-RU" sz="2000" b="1" dirty="0">
                <a:solidFill>
                  <a:srgbClr val="F79646">
                    <a:lumMod val="50000"/>
                  </a:srgbClr>
                </a:solidFill>
              </a:rPr>
              <a:t>Автор – составитель Ковальчук В.Н. Детсад №90. Г. Тюмень.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6878169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832648" cy="2290266"/>
          </a:xfr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Roboto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Roboto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Roboto"/>
              </a:rPr>
              <a:t>Меньше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тигра, но немножко 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Больше крупной рыжей кошки. 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На суку она обычно, 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Притаившись, ждёт добычу. 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Не робей, но берегись,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В том лесу, где бродит … 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6191" r="6227"/>
          <a:stretch/>
        </p:blipFill>
        <p:spPr>
          <a:xfrm>
            <a:off x="2267744" y="2749274"/>
            <a:ext cx="4553712" cy="3798720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514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60440" cy="4594522"/>
          </a:xfrm>
          <a:solidFill>
            <a:schemeClr val="bg1"/>
          </a:solidFill>
          <a:ln w="57150">
            <a:solidFill>
              <a:srgbClr val="CE7674"/>
            </a:solidFill>
          </a:ln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Что за зверь, семейства куньих,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Так похож на </a:t>
            </a:r>
            <a:r>
              <a:rPr lang="ru-RU" sz="2400" b="1" dirty="0" smtClean="0">
                <a:solidFill>
                  <a:srgbClr val="7030A0"/>
                </a:solidFill>
              </a:rPr>
              <a:t>медвежонка</a:t>
            </a:r>
            <a:r>
              <a:rPr lang="ru-RU" sz="2400" b="1" dirty="0">
                <a:solidFill>
                  <a:srgbClr val="7030A0"/>
                </a:solidFill>
              </a:rPr>
              <a:t>?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Весь лохматый, шерсть густая,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Буро - палевый окрас.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Лапы с длинными когтями,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Зубы острые, как бритвы,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В жизни вечная бродяга,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И отличный древолаз.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Кто, свирепый и без страха,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Ну, конечно,…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r="27484" b="10880"/>
          <a:stretch/>
        </p:blipFill>
        <p:spPr>
          <a:xfrm>
            <a:off x="372166" y="2636912"/>
            <a:ext cx="4404351" cy="3675888"/>
          </a:xfrm>
          <a:prstGeom prst="rect">
            <a:avLst/>
          </a:prstGeom>
          <a:ln w="57150">
            <a:solidFill>
              <a:srgbClr val="CE7674"/>
            </a:solidFill>
          </a:ln>
        </p:spPr>
      </p:pic>
    </p:spTree>
    <p:extLst>
      <p:ext uri="{BB962C8B-B14F-4D97-AF65-F5344CB8AC3E}">
        <p14:creationId xmlns:p14="http://schemas.microsoft.com/office/powerpoint/2010/main" val="304220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256584" cy="2016224"/>
          </a:xfrm>
          <a:solidFill>
            <a:schemeClr val="bg1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36600"/>
                </a:solidFill>
              </a:rPr>
              <a:t/>
            </a:r>
            <a:br>
              <a:rPr lang="ru-RU" sz="2800" b="1" dirty="0" smtClean="0">
                <a:solidFill>
                  <a:srgbClr val="336600"/>
                </a:solidFill>
              </a:rPr>
            </a:br>
            <a:r>
              <a:rPr lang="ru-RU" sz="2800" b="1" dirty="0" smtClean="0">
                <a:solidFill>
                  <a:srgbClr val="336600"/>
                </a:solidFill>
              </a:rPr>
              <a:t>Что </a:t>
            </a:r>
            <a:r>
              <a:rPr lang="ru-RU" sz="2800" b="1" dirty="0">
                <a:solidFill>
                  <a:srgbClr val="336600"/>
                </a:solidFill>
              </a:rPr>
              <a:t>за зверь такой лесной,</a:t>
            </a:r>
            <a:br>
              <a:rPr lang="ru-RU" sz="2800" b="1" dirty="0">
                <a:solidFill>
                  <a:srgbClr val="336600"/>
                </a:solidFill>
              </a:rPr>
            </a:br>
            <a:r>
              <a:rPr lang="ru-RU" sz="2800" b="1" dirty="0">
                <a:solidFill>
                  <a:srgbClr val="336600"/>
                </a:solidFill>
              </a:rPr>
              <a:t>встал как столбик под сосной?</a:t>
            </a:r>
            <a:br>
              <a:rPr lang="ru-RU" sz="2800" b="1" dirty="0">
                <a:solidFill>
                  <a:srgbClr val="336600"/>
                </a:solidFill>
              </a:rPr>
            </a:br>
            <a:r>
              <a:rPr lang="ru-RU" sz="2800" b="1" dirty="0">
                <a:solidFill>
                  <a:srgbClr val="336600"/>
                </a:solidFill>
              </a:rPr>
              <a:t>Кто стоит среди травы,</a:t>
            </a:r>
            <a:br>
              <a:rPr lang="ru-RU" sz="2800" b="1" dirty="0">
                <a:solidFill>
                  <a:srgbClr val="336600"/>
                </a:solidFill>
              </a:rPr>
            </a:br>
            <a:r>
              <a:rPr lang="ru-RU" sz="2800" b="1" dirty="0">
                <a:solidFill>
                  <a:srgbClr val="336600"/>
                </a:solidFill>
              </a:rPr>
              <a:t>уши больше головы?</a:t>
            </a:r>
            <a:br>
              <a:rPr lang="ru-RU" sz="2800" b="1" dirty="0">
                <a:solidFill>
                  <a:srgbClr val="336600"/>
                </a:solidFill>
              </a:rPr>
            </a:br>
            <a:endParaRPr lang="ru-RU" sz="2800" b="1" dirty="0">
              <a:solidFill>
                <a:srgbClr val="3366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92896"/>
            <a:ext cx="5238750" cy="3771900"/>
          </a:xfrm>
          <a:ln w="38100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7068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472608" cy="1944216"/>
          </a:xfrm>
          <a:solidFill>
            <a:schemeClr val="bg1"/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овчарку он похож.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Что ни зуб – то острый нож!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Он бежит, оскалив пасть,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На овцу готов напасть.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Объект 2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20888"/>
            <a:ext cx="5477256" cy="3633692"/>
          </a:xfrm>
          <a:ln w="76200"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63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472608" cy="1714202"/>
          </a:xfrm>
          <a:solidFill>
            <a:schemeClr val="bg1"/>
          </a:solidFill>
          <a:ln w="76200">
            <a:solidFill>
              <a:schemeClr val="accent3"/>
            </a:solidFill>
          </a:ln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6600"/>
                </a:solidFill>
              </a:rPr>
              <a:t>Хвост </a:t>
            </a:r>
            <a:r>
              <a:rPr lang="ru-RU" sz="2800" b="1" dirty="0">
                <a:solidFill>
                  <a:srgbClr val="FF6600"/>
                </a:solidFill>
              </a:rPr>
              <a:t>пушист, быстра сноровка,</a:t>
            </a:r>
            <a:br>
              <a:rPr lang="ru-RU" sz="2800" b="1" dirty="0">
                <a:solidFill>
                  <a:srgbClr val="FF6600"/>
                </a:solidFill>
              </a:rPr>
            </a:br>
            <a:r>
              <a:rPr lang="ru-RU" sz="2800" b="1" dirty="0">
                <a:solidFill>
                  <a:srgbClr val="FF6600"/>
                </a:solidFill>
              </a:rPr>
              <a:t>Золотисто-рыжий мех.</a:t>
            </a:r>
            <a:br>
              <a:rPr lang="ru-RU" sz="2800" b="1" dirty="0">
                <a:solidFill>
                  <a:srgbClr val="FF6600"/>
                </a:solidFill>
              </a:rPr>
            </a:br>
            <a:r>
              <a:rPr lang="ru-RU" sz="2800" b="1" dirty="0">
                <a:solidFill>
                  <a:srgbClr val="FF6600"/>
                </a:solidFill>
              </a:rPr>
              <a:t>Если голодно, плутовка</a:t>
            </a:r>
            <a:br>
              <a:rPr lang="ru-RU" sz="2800" b="1" dirty="0">
                <a:solidFill>
                  <a:srgbClr val="FF6600"/>
                </a:solidFill>
              </a:rPr>
            </a:br>
            <a:r>
              <a:rPr lang="ru-RU" sz="2800" b="1" dirty="0">
                <a:solidFill>
                  <a:srgbClr val="FF6600"/>
                </a:solidFill>
              </a:rPr>
              <a:t>Кур считает лучше всех.</a:t>
            </a:r>
            <a:br>
              <a:rPr lang="ru-RU" sz="2800" b="1" dirty="0">
                <a:solidFill>
                  <a:srgbClr val="FF6600"/>
                </a:solidFill>
              </a:rPr>
            </a:br>
            <a:endParaRPr lang="ru-RU" sz="2800" b="1" dirty="0">
              <a:solidFill>
                <a:srgbClr val="FF66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8880"/>
            <a:ext cx="5388863" cy="4041648"/>
          </a:xfrm>
          <a:ln w="381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9155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400600" cy="1930226"/>
          </a:xfr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Рыжий маленький зверёк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По деревьям прыг да скок.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Он живёт не на земле,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А на дереве в дупле</a:t>
            </a:r>
            <a:r>
              <a:rPr lang="ru-RU" sz="2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48880"/>
            <a:ext cx="5425440" cy="4069080"/>
          </a:xfrm>
          <a:ln w="285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8324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248472" cy="2952328"/>
          </a:xfrm>
          <a:solidFill>
            <a:schemeClr val="bg1"/>
          </a:solidFill>
          <a:ln w="762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Косолапый и большой,</a:t>
            </a:r>
            <a:br>
              <a:rPr lang="ru-RU" sz="2800" b="1" dirty="0" smtClean="0">
                <a:solidFill>
                  <a:srgbClr val="008000"/>
                </a:solidFill>
              </a:rPr>
            </a:br>
            <a:r>
              <a:rPr lang="ru-RU" sz="2800" b="1" dirty="0" smtClean="0">
                <a:solidFill>
                  <a:srgbClr val="008000"/>
                </a:solidFill>
              </a:rPr>
              <a:t>Спит в берлоге он зимой.</a:t>
            </a:r>
            <a:br>
              <a:rPr lang="ru-RU" sz="2800" b="1" dirty="0" smtClean="0">
                <a:solidFill>
                  <a:srgbClr val="008000"/>
                </a:solidFill>
              </a:rPr>
            </a:br>
            <a:r>
              <a:rPr lang="ru-RU" sz="2800" b="1" dirty="0" smtClean="0">
                <a:solidFill>
                  <a:srgbClr val="008000"/>
                </a:solidFill>
              </a:rPr>
              <a:t>Летом по лесу гуляет,</a:t>
            </a:r>
            <a:br>
              <a:rPr lang="ru-RU" sz="2800" b="1" dirty="0" smtClean="0">
                <a:solidFill>
                  <a:srgbClr val="008000"/>
                </a:solidFill>
              </a:rPr>
            </a:br>
            <a:r>
              <a:rPr lang="ru-RU" sz="2800" b="1" dirty="0" smtClean="0">
                <a:solidFill>
                  <a:srgbClr val="008000"/>
                </a:solidFill>
              </a:rPr>
              <a:t>В рот малину собирает.</a:t>
            </a:r>
            <a:br>
              <a:rPr lang="ru-RU" sz="2800" b="1" dirty="0" smtClean="0">
                <a:solidFill>
                  <a:srgbClr val="008000"/>
                </a:solidFill>
              </a:rPr>
            </a:br>
            <a:r>
              <a:rPr lang="ru-RU" sz="2800" b="1" dirty="0" smtClean="0">
                <a:solidFill>
                  <a:srgbClr val="008000"/>
                </a:solidFill>
              </a:rPr>
              <a:t>Любит рыбу, муравьёв, Отгадайте, кто таков?</a:t>
            </a:r>
            <a:endParaRPr lang="ru-RU" sz="2800" b="1" dirty="0">
              <a:solidFill>
                <a:srgbClr val="008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52936"/>
            <a:ext cx="4025524" cy="3401568"/>
          </a:xfr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94485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029638" cy="1858218"/>
          </a:xfr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Сердитый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недотрога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Живет в глуши лесной.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Иголок очень много,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А нитки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одной.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20888"/>
            <a:ext cx="5029638" cy="38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6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3" y="288104"/>
            <a:ext cx="4718304" cy="4647529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05064"/>
            <a:ext cx="4104456" cy="2450326"/>
          </a:xfr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>
                <a:solidFill>
                  <a:srgbClr val="CC0066"/>
                </a:solidFill>
              </a:rPr>
              <a:t>Из </a:t>
            </a:r>
            <a:r>
              <a:rPr lang="ru-RU" sz="2800" b="1" dirty="0">
                <a:solidFill>
                  <a:srgbClr val="CC0066"/>
                </a:solidFill>
              </a:rPr>
              <a:t>осины и ольхи,</a:t>
            </a:r>
            <a:br>
              <a:rPr lang="ru-RU" sz="2800" b="1" dirty="0">
                <a:solidFill>
                  <a:srgbClr val="CC0066"/>
                </a:solidFill>
              </a:rPr>
            </a:br>
            <a:r>
              <a:rPr lang="ru-RU" sz="2800" b="1" dirty="0">
                <a:solidFill>
                  <a:srgbClr val="CC0066"/>
                </a:solidFill>
              </a:rPr>
              <a:t>В тихой заводи реки,</a:t>
            </a:r>
            <a:br>
              <a:rPr lang="ru-RU" sz="2800" b="1" dirty="0">
                <a:solidFill>
                  <a:srgbClr val="CC0066"/>
                </a:solidFill>
              </a:rPr>
            </a:br>
            <a:r>
              <a:rPr lang="ru-RU" sz="2800" b="1" dirty="0">
                <a:solidFill>
                  <a:srgbClr val="CC0066"/>
                </a:solidFill>
              </a:rPr>
              <a:t>Без единого гвоздя,</a:t>
            </a:r>
            <a:br>
              <a:rPr lang="ru-RU" sz="2800" b="1" dirty="0">
                <a:solidFill>
                  <a:srgbClr val="CC0066"/>
                </a:solidFill>
              </a:rPr>
            </a:br>
            <a:r>
              <a:rPr lang="ru-RU" sz="2800" b="1" dirty="0">
                <a:solidFill>
                  <a:srgbClr val="CC0066"/>
                </a:solidFill>
              </a:rPr>
              <a:t>Дом построю без труда</a:t>
            </a:r>
            <a:r>
              <a:rPr lang="ru-RU" sz="2400" b="1" dirty="0">
                <a:solidFill>
                  <a:srgbClr val="CC0066"/>
                </a:solidFill>
              </a:rPr>
              <a:t>!</a:t>
            </a:r>
            <a:br>
              <a:rPr lang="ru-RU" sz="2400" b="1" dirty="0">
                <a:solidFill>
                  <a:srgbClr val="CC0066"/>
                </a:solidFill>
              </a:rPr>
            </a:br>
            <a:endParaRPr lang="ru-RU" sz="2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1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4752528" cy="2002234"/>
          </a:xfrm>
          <a:solidFill>
            <a:schemeClr val="bg1"/>
          </a:solidFill>
          <a:ln w="76200"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800" dirty="0" smtClean="0">
                <a:ea typeface="Calibri"/>
                <a:cs typeface="Times New Roman"/>
              </a:rPr>
              <a:t/>
            </a:r>
            <a:br>
              <a:rPr lang="ru-RU" sz="2800" dirty="0" smtClean="0">
                <a:ea typeface="Calibri"/>
                <a:cs typeface="Times New Roman"/>
              </a:rPr>
            </a:br>
            <a:r>
              <a:rPr lang="ru-RU" sz="3100" b="1" dirty="0" smtClean="0">
                <a:solidFill>
                  <a:srgbClr val="008000"/>
                </a:solidFill>
                <a:latin typeface="+mn-lt"/>
                <a:ea typeface="Calibri"/>
                <a:cs typeface="Times New Roman"/>
              </a:rPr>
              <a:t>Очень </a:t>
            </a:r>
            <a:r>
              <a:rPr lang="ru-RU" sz="3100" b="1" dirty="0">
                <a:solidFill>
                  <a:srgbClr val="008000"/>
                </a:solidFill>
                <a:latin typeface="+mn-lt"/>
                <a:ea typeface="Calibri"/>
                <a:cs typeface="Times New Roman"/>
              </a:rPr>
              <a:t>сильный и высокий</a:t>
            </a:r>
            <a:r>
              <a:rPr lang="ru-RU" sz="1300" b="1" dirty="0">
                <a:solidFill>
                  <a:srgbClr val="008000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1300" b="1" dirty="0">
                <a:solidFill>
                  <a:srgbClr val="008000"/>
                </a:solidFill>
                <a:latin typeface="+mn-lt"/>
                <a:ea typeface="Calibri"/>
                <a:cs typeface="Times New Roman"/>
              </a:rPr>
            </a:br>
            <a:r>
              <a:rPr lang="ru-RU" sz="3100" b="1" dirty="0">
                <a:solidFill>
                  <a:srgbClr val="008000"/>
                </a:solidFill>
                <a:latin typeface="+mn-lt"/>
                <a:ea typeface="Calibri"/>
                <a:cs typeface="Times New Roman"/>
              </a:rPr>
              <a:t>По колено снег глубокий.</a:t>
            </a:r>
            <a:r>
              <a:rPr lang="ru-RU" sz="1300" b="1" dirty="0">
                <a:solidFill>
                  <a:srgbClr val="008000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1300" b="1" dirty="0">
                <a:solidFill>
                  <a:srgbClr val="008000"/>
                </a:solidFill>
                <a:latin typeface="+mn-lt"/>
                <a:ea typeface="Calibri"/>
                <a:cs typeface="Times New Roman"/>
              </a:rPr>
            </a:br>
            <a:r>
              <a:rPr lang="ru-RU" sz="3100" b="1" dirty="0">
                <a:solidFill>
                  <a:srgbClr val="008000"/>
                </a:solidFill>
                <a:latin typeface="+mn-lt"/>
                <a:ea typeface="Calibri"/>
                <a:cs typeface="Times New Roman"/>
              </a:rPr>
              <a:t>Не олень, но он рогатый,</a:t>
            </a:r>
            <a:r>
              <a:rPr lang="ru-RU" sz="1300" b="1" dirty="0">
                <a:solidFill>
                  <a:srgbClr val="008000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1300" b="1" dirty="0">
                <a:solidFill>
                  <a:srgbClr val="008000"/>
                </a:solidFill>
                <a:latin typeface="+mn-lt"/>
                <a:ea typeface="Calibri"/>
                <a:cs typeface="Times New Roman"/>
              </a:rPr>
            </a:br>
            <a:r>
              <a:rPr lang="ru-RU" sz="3100" b="1" dirty="0">
                <a:solidFill>
                  <a:srgbClr val="008000"/>
                </a:solidFill>
                <a:latin typeface="+mn-lt"/>
                <a:ea typeface="Calibri"/>
                <a:cs typeface="Times New Roman"/>
              </a:rPr>
              <a:t>Все зовут его сохатый</a:t>
            </a:r>
            <a:r>
              <a:rPr lang="ru-RU" sz="3100" dirty="0">
                <a:latin typeface="+mn-lt"/>
                <a:ea typeface="Calibri"/>
                <a:cs typeface="Times New Roman"/>
              </a:rPr>
              <a:t>.</a:t>
            </a:r>
            <a:r>
              <a:rPr lang="ru-RU" sz="1300" dirty="0">
                <a:latin typeface="+mn-lt"/>
                <a:ea typeface="Calibri"/>
                <a:cs typeface="Times New Roman"/>
              </a:rPr>
              <a:t/>
            </a:r>
            <a:br>
              <a:rPr lang="ru-RU" sz="1300" dirty="0">
                <a:latin typeface="+mn-lt"/>
                <a:ea typeface="Calibri"/>
                <a:cs typeface="Times New Roman"/>
              </a:rPr>
            </a:b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75108"/>
            <a:ext cx="6154088" cy="4105656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8691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15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Загадки  Дикие животные нашего края Автор – составитель Ковальчук В.Н. Детсад №90. Г. Тюмень.</vt:lpstr>
      <vt:lpstr> Что за зверь такой лесной, встал как столбик под сосной? Кто стоит среди травы, уши больше головы? </vt:lpstr>
      <vt:lpstr> На овчарку он похож. Что ни зуб – то острый нож! Он бежит, оскалив пасть, На овцу готов напасть. </vt:lpstr>
      <vt:lpstr> Хвост пушист, быстра сноровка, Золотисто-рыжий мех. Если голодно, плутовка Кур считает лучше всех. </vt:lpstr>
      <vt:lpstr>Рыжий маленький зверёк По деревьям прыг да скок. Он живёт не на земле, А на дереве в дупле.</vt:lpstr>
      <vt:lpstr>Косолапый и большой, Спит в берлоге он зимой. Летом по лесу гуляет, В рот малину собирает. Любит рыбу, муравьёв, Отгадайте, кто таков?</vt:lpstr>
      <vt:lpstr> Сердитый недотрога Живет в глуши лесной. Иголок очень много, А нитки ни одной. </vt:lpstr>
      <vt:lpstr> Из осины и ольхи, В тихой заводи реки, Без единого гвоздя, Дом построю без труда! </vt:lpstr>
      <vt:lpstr> Очень сильный и высокий По колено снег глубокий. Не олень, но он рогатый, Все зовут его сохатый. </vt:lpstr>
      <vt:lpstr> Меньше тигра, но немножко  Больше крупной рыжей кошки.  На суку она обычно,  Притаившись, ждёт добычу.  Не робей, но берегись, В том лесу, где бродит …  </vt:lpstr>
      <vt:lpstr>Что за зверь, семейства куньих, Так похож на медвежонка? Весь лохматый, шерсть густая, Буро - палевый окрас. Лапы с длинными когтями, Зубы острые, как бритвы, В жизни вечная бродяга, И отличный древолаз. Кто, свирепый и без страха, Ну, конечно,…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62</cp:revision>
  <dcterms:created xsi:type="dcterms:W3CDTF">2016-12-21T11:36:36Z</dcterms:created>
  <dcterms:modified xsi:type="dcterms:W3CDTF">2017-10-24T14:16:34Z</dcterms:modified>
</cp:coreProperties>
</file>